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257" r:id="rId2"/>
    <p:sldId id="260" r:id="rId3"/>
    <p:sldId id="262" r:id="rId4"/>
  </p:sldIdLst>
  <p:sldSz cx="8120063" cy="10826750" type="B4ISO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416F"/>
    <a:srgbClr val="990033"/>
    <a:srgbClr val="0066FF"/>
    <a:srgbClr val="8C8AB4"/>
    <a:srgbClr val="3399FF"/>
    <a:srgbClr val="72B7CC"/>
    <a:srgbClr val="CCFF66"/>
    <a:srgbClr val="193B6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89" d="100"/>
          <a:sy n="89" d="100"/>
        </p:scale>
        <p:origin x="-906" y="738"/>
      </p:cViewPr>
      <p:guideLst>
        <p:guide orient="horz" pos="3410"/>
        <p:guide pos="255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8244DB51-AA7E-413C-A1FC-73C90BE76CC1}" type="datetimeFigureOut">
              <a:rPr lang="ru-RU"/>
              <a:pPr>
                <a:defRPr/>
              </a:pPr>
              <a:t>05.02.2014</a:t>
            </a:fld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143125" y="685800"/>
            <a:ext cx="257175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1946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946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itchFamily="34" charset="0"/>
              </a:defRPr>
            </a:lvl1pPr>
          </a:lstStyle>
          <a:p>
            <a:pPr>
              <a:defRPr/>
            </a:pPr>
            <a:fld id="{D03D431D-B2B2-456D-9BBA-EBD639C856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4589000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CDEB4C3-2082-4CE2-8E17-7CDA01BF6CD1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57DF9335-8CD4-4C04-884A-8A6D69D5BA4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24E8201F-50DC-4471-9C6C-2870B995805D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20902EB-3A05-48AD-9000-CB6A015F91DB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890B09B-52AF-4D11-B4AA-42F989959FD3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0BA13BA-E172-4099-BC45-E666295FCB0A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8970007-818C-40F5-97C4-76BF38B8C723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AE77ADD-EAF0-4BD1-BAAD-C82533633100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627E9F20-F774-48C6-90D4-AA73063759AC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844F638-D03E-420A-A723-E45601BF3F87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67EB4DC-2A7B-4AF2-A51A-037EDAE56423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3A5A6E00-F224-402B-BEB7-7876623F8458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BE378B4-489E-433A-BAAA-86780120D0F9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1BCFB4DD-C01D-483C-ABEA-547D152C233E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2855FE6-1590-43B9-A290-7802AE801890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04F53C4-0F17-4CE9-83AE-E4CB898726B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F7F29486-04FA-48A8-B21C-1D301BF488C9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7C00FFF-787C-4CC9-8845-A416A87E661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C3DA99CB-CC29-43B9-8792-859C50FD6324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AB7E1B24-AEAC-4546-9FD3-7457AA29D8FF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B5F22900-464E-40EB-AFE2-29CFF2FA1D26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09C11DCC-8855-48BF-984A-99622344A0EC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04813" y="434975"/>
            <a:ext cx="7310437" cy="180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9192" tIns="54597" rIns="109192" bIns="5459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04813" y="2525713"/>
            <a:ext cx="7310437" cy="7143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9192" tIns="54597" rIns="109192" bIns="5459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404813" y="10034588"/>
            <a:ext cx="18938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9192" tIns="54597" rIns="109192" bIns="54597" numCol="1" anchor="ctr" anchorCtr="0" compatLnSpc="1">
            <a:prstTxWarp prst="textNoShape">
              <a:avLst/>
            </a:prstTxWarp>
          </a:bodyPr>
          <a:lstStyle>
            <a:lvl1pPr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9645B379-943D-44A5-88E1-3AFCBE9AAA5D}" type="datetimeFigureOut">
              <a:rPr lang="ru-RU"/>
              <a:pPr/>
              <a:t>05.02.2014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2774950" y="10034588"/>
            <a:ext cx="2570163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9192" tIns="54597" rIns="109192" bIns="54597" numCol="1" anchor="ctr" anchorCtr="0" compatLnSpc="1">
            <a:prstTxWarp prst="textNoShape">
              <a:avLst/>
            </a:prstTxWarp>
          </a:bodyPr>
          <a:lstStyle>
            <a:lvl1pPr algn="ct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5821363" y="10034588"/>
            <a:ext cx="1893887" cy="576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109192" tIns="54597" rIns="109192" bIns="54597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AA0ABC0F-4049-4C13-9FC2-A12237339BEA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defTabSz="1092200" rtl="0" eaLnBrk="0" fontAlgn="base" hangingPunct="0">
        <a:spcBef>
          <a:spcPct val="0"/>
        </a:spcBef>
        <a:spcAft>
          <a:spcPct val="0"/>
        </a:spcAft>
        <a:defRPr sz="53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092200" rtl="0" eaLnBrk="0" fontAlgn="base" hangingPunct="0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2pPr>
      <a:lvl3pPr algn="ctr" defTabSz="1092200" rtl="0" eaLnBrk="0" fontAlgn="base" hangingPunct="0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3pPr>
      <a:lvl4pPr algn="ctr" defTabSz="1092200" rtl="0" eaLnBrk="0" fontAlgn="base" hangingPunct="0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4pPr>
      <a:lvl5pPr algn="ctr" defTabSz="1092200" rtl="0" eaLnBrk="0" fontAlgn="base" hangingPunct="0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5pPr>
      <a:lvl6pPr marL="457200" algn="ctr" defTabSz="1092200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6pPr>
      <a:lvl7pPr marL="914400" algn="ctr" defTabSz="1092200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7pPr>
      <a:lvl8pPr marL="1371600" algn="ctr" defTabSz="1092200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8pPr>
      <a:lvl9pPr marL="1828800" algn="ctr" defTabSz="1092200" rtl="0" fontAlgn="base">
        <a:spcBef>
          <a:spcPct val="0"/>
        </a:spcBef>
        <a:spcAft>
          <a:spcPct val="0"/>
        </a:spcAft>
        <a:defRPr sz="5300">
          <a:solidFill>
            <a:schemeClr val="tx1"/>
          </a:solidFill>
          <a:latin typeface="Calibri" pitchFamily="34" charset="0"/>
        </a:defRPr>
      </a:lvl9pPr>
    </p:titleStyle>
    <p:bodyStyle>
      <a:lvl1pPr marL="411163" indent="-411163" algn="l" defTabSz="1092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900" kern="1200">
          <a:solidFill>
            <a:schemeClr val="tx1"/>
          </a:solidFill>
          <a:latin typeface="+mn-lt"/>
          <a:ea typeface="+mn-ea"/>
          <a:cs typeface="+mn-cs"/>
        </a:defRPr>
      </a:lvl1pPr>
      <a:lvl2pPr marL="887413" indent="-341313" algn="l" defTabSz="1092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65250" indent="-273050" algn="l" defTabSz="1092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900" kern="1200">
          <a:solidFill>
            <a:schemeClr val="tx1"/>
          </a:solidFill>
          <a:latin typeface="+mn-lt"/>
          <a:ea typeface="+mn-ea"/>
          <a:cs typeface="+mn-cs"/>
        </a:defRPr>
      </a:lvl3pPr>
      <a:lvl4pPr marL="1909763" indent="-271463" algn="l" defTabSz="1092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55863" indent="-271463" algn="l" defTabSz="1092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7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-144463"/>
            <a:ext cx="8121650" cy="109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8" name="Рисунок 1" descr="D:\Documents and Settings\Пользователь ПК\Мои документы\Мои рисунки\логоти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838" y="792163"/>
            <a:ext cx="2819400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06272" y="432972"/>
            <a:ext cx="7307518" cy="1807067"/>
          </a:xfrm>
        </p:spPr>
        <p:txBody>
          <a:bodyPr spcFirstLastPara="1" lIns="91440" tIns="45720" rIns="91440" bIns="45720" rtlCol="0">
            <a:prstTxWarp prst="textButton">
              <a:avLst/>
            </a:prstTxWarp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Добро пожаловать</a:t>
            </a:r>
            <a: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endParaRPr lang="ru-RU" sz="4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479425" y="893763"/>
            <a:ext cx="7245350" cy="8610600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i="1" smtClean="0"/>
              <a:t>                        </a:t>
            </a:r>
            <a:r>
              <a:rPr lang="ru-RU" i="1" smtClean="0">
                <a:latin typeface="Arial" charset="0"/>
              </a:rPr>
              <a:t>   </a:t>
            </a:r>
            <a:r>
              <a:rPr lang="ru-RU" i="1" smtClean="0"/>
              <a:t> </a:t>
            </a: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в МБДОУ «Детский сад присмотра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и оздоровления для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тубинфицированных     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детей № 60» «Загадка»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sz="1800" b="1" i="1" smtClean="0">
              <a:solidFill>
                <a:srgbClr val="10253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Мы находимся по адресу: 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423570, Республика Татарстан,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город Нижнекамск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    пр.Вахитова, 16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тел.: 8(8555) 36-69-98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5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</a:t>
            </a: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№ 60 был открыт 17 июля 1986 года.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sz="1800" b="1" i="1" smtClean="0">
              <a:solidFill>
                <a:srgbClr val="10253F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Приоритетное направление деятельности детского сада: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охрана жизни и укрепление здоровья тубинфицированных детей.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sz="1800" i="1" smtClean="0">
              <a:solidFill>
                <a:srgbClr val="25406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Программы, реализуемые в детском саду: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Н.Е.Веракса, Т.С.Комарова, М.А.Васильева «От рождения до школы»;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Л.Д.Глазырина «Физическая культура-дошкольникам»;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Обучение татарскому языку ведется по новым УМК под ред. З.М.Зариповой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О.П.Радынова «Музыкальные шедевры»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Буренина А.В. «Ритмическая мозаика» 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  <a:defRPr/>
            </a:pPr>
            <a:endParaRPr lang="ru-RU" sz="1800" i="1" smtClean="0">
              <a:solidFill>
                <a:srgbClr val="4F6228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  <a:defRPr/>
            </a:pPr>
            <a:r>
              <a:rPr lang="ru-RU" sz="18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Дополнительные платные образовательные услуги: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Ручной труд (оригами)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Вокал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Хореография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Обучение английскому языку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Углубленная подготовка к шкале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  <a:defRPr/>
            </a:pPr>
            <a:endParaRPr lang="ru-RU" sz="1800" i="1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1" name="Picture 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951163" y="4279900"/>
            <a:ext cx="4278312" cy="2525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2" name="Picture 3" descr="D:\Standard folders Windows\Изображения\2013-07-18\0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5013" y="1406525"/>
            <a:ext cx="1931987" cy="287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3" name="Group 10"/>
          <p:cNvGrpSpPr>
            <a:grpSpLocks/>
          </p:cNvGrpSpPr>
          <p:nvPr/>
        </p:nvGrpSpPr>
        <p:grpSpPr bwMode="auto">
          <a:xfrm>
            <a:off x="5508625" y="1090613"/>
            <a:ext cx="2301875" cy="2638425"/>
            <a:chOff x="3840" y="2112"/>
            <a:chExt cx="1919" cy="2207"/>
          </a:xfrm>
        </p:grpSpPr>
        <p:pic>
          <p:nvPicPr>
            <p:cNvPr id="15372" name="Picture 1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0" y="2112"/>
              <a:ext cx="1919" cy="2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3" name="Text Box 12"/>
            <p:cNvSpPr txBox="1">
              <a:spLocks noChangeArrowheads="1"/>
            </p:cNvSpPr>
            <p:nvPr/>
          </p:nvSpPr>
          <p:spPr bwMode="auto">
            <a:xfrm>
              <a:off x="3840" y="2112"/>
              <a:ext cx="1111" cy="1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9192" tIns="54597" rIns="109192" bIns="54597" anchor="ctr"/>
            <a:lstStyle/>
            <a:p>
              <a:pPr defTabSz="1092200"/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pic>
        <p:nvPicPr>
          <p:cNvPr id="15364" name="Picture 9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364038" y="6696075"/>
            <a:ext cx="3778250" cy="399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5365" name="Group 10"/>
          <p:cNvGrpSpPr>
            <a:grpSpLocks/>
          </p:cNvGrpSpPr>
          <p:nvPr/>
        </p:nvGrpSpPr>
        <p:grpSpPr bwMode="auto">
          <a:xfrm>
            <a:off x="223838" y="7505700"/>
            <a:ext cx="3003550" cy="3106738"/>
            <a:chOff x="3840" y="2112"/>
            <a:chExt cx="1919" cy="2207"/>
          </a:xfrm>
        </p:grpSpPr>
        <p:pic>
          <p:nvPicPr>
            <p:cNvPr id="15370" name="Picture 11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40" y="2112"/>
              <a:ext cx="1919" cy="2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371" name="Text Box 12"/>
            <p:cNvSpPr txBox="1">
              <a:spLocks noChangeArrowheads="1"/>
            </p:cNvSpPr>
            <p:nvPr/>
          </p:nvSpPr>
          <p:spPr bwMode="auto">
            <a:xfrm>
              <a:off x="3840" y="2112"/>
              <a:ext cx="1111" cy="13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109192" tIns="54597" rIns="109192" bIns="54597" anchor="ctr"/>
            <a:lstStyle/>
            <a:p>
              <a:pPr defTabSz="1092200"/>
              <a:endParaRPr lang="ru-RU" sz="2400">
                <a:solidFill>
                  <a:srgbClr val="000000"/>
                </a:solidFill>
                <a:latin typeface="Times New Roman" pitchFamily="18" charset="0"/>
              </a:endParaRPr>
            </a:p>
          </p:txBody>
        </p:sp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503435" y="607122"/>
            <a:ext cx="7310269" cy="1803062"/>
          </a:xfrm>
        </p:spPr>
        <p:txBody>
          <a:bodyPr spcFirstLastPara="1" lIns="91440" tIns="45720" rIns="91440" bIns="45720" rtlCol="0">
            <a:prstTxWarp prst="textButton">
              <a:avLst/>
            </a:prstTxWarp>
            <a:norm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defTabSz="914400" eaLnBrk="1" fontAlgn="auto" hangingPunct="1">
              <a:spcAft>
                <a:spcPts val="0"/>
              </a:spcAft>
              <a:defRPr/>
            </a:pPr>
            <a:r>
              <a:rPr lang="ru-RU" sz="4400" b="1" dirty="0" smtClean="0">
                <a:ln>
                  <a:prstDash val="solid"/>
                </a:ln>
                <a:solidFill>
                  <a:schemeClr val="accent1">
                    <a:lumMod val="75000"/>
                  </a:schemeClr>
                </a:soli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>Давайте, познакомимся</a:t>
            </a:r>
            <a: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  <a:t/>
            </a:r>
            <a:br>
              <a:rPr lang="ru-RU" sz="4400" b="1" dirty="0" smtClean="0">
                <a:ln>
                  <a:prstDash val="solid"/>
                </a:ln>
                <a:gradFill rotWithShape="1">
                  <a:gsLst>
                    <a:gs pos="0">
                      <a:schemeClr val="accent4">
                        <a:tint val="70000"/>
                        <a:satMod val="200000"/>
                      </a:schemeClr>
                    </a:gs>
                    <a:gs pos="40000">
                      <a:schemeClr val="accent4">
                        <a:tint val="90000"/>
                        <a:satMod val="130000"/>
                      </a:schemeClr>
                    </a:gs>
                    <a:gs pos="50000">
                      <a:schemeClr val="accent4">
                        <a:tint val="90000"/>
                        <a:satMod val="130000"/>
                      </a:schemeClr>
                    </a:gs>
                    <a:gs pos="68000">
                      <a:schemeClr val="accent4">
                        <a:tint val="90000"/>
                        <a:satMod val="130000"/>
                      </a:schemeClr>
                    </a:gs>
                    <a:gs pos="100000">
                      <a:schemeClr val="accent4">
                        <a:tint val="70000"/>
                        <a:satMod val="200000"/>
                      </a:schemeClr>
                    </a:gs>
                  </a:gsLst>
                  <a:lin ang="5400000"/>
                </a:gradFill>
                <a:effectLst>
                  <a:outerShdw blurRad="88000" dist="50800" dir="5040000" algn="tl">
                    <a:schemeClr val="accent4">
                      <a:tint val="80000"/>
                      <a:satMod val="250000"/>
                      <a:alpha val="45000"/>
                    </a:schemeClr>
                  </a:outerShdw>
                </a:effectLst>
              </a:rPr>
            </a:br>
            <a:endParaRPr lang="ru-RU" sz="4400" b="1" dirty="0">
              <a:ln>
                <a:prstDash val="solid"/>
              </a:ln>
              <a:gradFill rotWithShape="1">
                <a:gsLst>
                  <a:gs pos="0">
                    <a:schemeClr val="accent4">
                      <a:tint val="70000"/>
                      <a:satMod val="200000"/>
                    </a:schemeClr>
                  </a:gs>
                  <a:gs pos="40000">
                    <a:schemeClr val="accent4">
                      <a:tint val="90000"/>
                      <a:satMod val="130000"/>
                    </a:schemeClr>
                  </a:gs>
                  <a:gs pos="50000">
                    <a:schemeClr val="accent4">
                      <a:tint val="90000"/>
                      <a:satMod val="130000"/>
                    </a:schemeClr>
                  </a:gs>
                  <a:gs pos="68000">
                    <a:schemeClr val="accent4">
                      <a:tint val="90000"/>
                      <a:satMod val="130000"/>
                    </a:schemeClr>
                  </a:gs>
                  <a:gs pos="100000">
                    <a:schemeClr val="accent4">
                      <a:tint val="70000"/>
                      <a:satMod val="200000"/>
                    </a:schemeClr>
                  </a:gs>
                </a:gsLst>
                <a:lin ang="5400000"/>
              </a:gradFill>
              <a:effectLst>
                <a:outerShdw blurRad="88000" dist="50800" dir="5040000" algn="tl">
                  <a:schemeClr val="accent4">
                    <a:tint val="80000"/>
                    <a:satMod val="250000"/>
                    <a:alpha val="45000"/>
                  </a:schemeClr>
                </a:outerShdw>
              </a:effectLst>
            </a:endParaRPr>
          </a:p>
        </p:txBody>
      </p:sp>
      <p:sp>
        <p:nvSpPr>
          <p:cNvPr id="15367" name="Объект 3"/>
          <p:cNvSpPr>
            <a:spLocks noGrp="1"/>
          </p:cNvSpPr>
          <p:nvPr>
            <p:ph idx="1"/>
          </p:nvPr>
        </p:nvSpPr>
        <p:spPr>
          <a:xfrm>
            <a:off x="479425" y="1235075"/>
            <a:ext cx="7500938" cy="9039225"/>
          </a:xfrm>
        </p:spPr>
        <p:txBody>
          <a:bodyPr/>
          <a:lstStyle/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500" smtClean="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                </a:t>
            </a:r>
            <a:r>
              <a:rPr lang="ru-RU" sz="16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Заведующий МБДОУ № 60: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Шафигуллина Марина    Анатольевна,  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образование высшее, педагогический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стаж 18 лет.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</a:t>
            </a:r>
            <a:r>
              <a:rPr lang="ru-RU" sz="20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r>
              <a:rPr lang="ru-RU" sz="15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 ДОУ функционируют: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-12  групп санаторных групп ( 3 группы санаторные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круглосуточные), кабинет ПДД, психолога, логопеда,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по  обучению татарскому языку, музыкальный и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физкультурный залы,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- медицинский блок: кабинет медицинских    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работников, процедурный и физиотерапевтический    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кабинеты, изолятор;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- методический блок: кабинет старшего воспитателя для  ведения методической работы с коллективом, 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оздоровительно-релаксационный блок:  ингаляторий, фитобар, галокамера</a:t>
            </a:r>
            <a:r>
              <a:rPr lang="ru-RU" sz="20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endParaRPr lang="ru-RU" sz="1500" b="1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Оздоровительная работа, проводимая в дошкольном образовательном учреждении</a:t>
            </a:r>
            <a:r>
              <a:rPr lang="ru-RU" sz="15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 детском саду систематически и планомерно ведется профилактическая и оздоровительная работа с детьми, согласно разработанной программе «Здоровый ребенок»: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- индивидуальный подход к каждому ребенку;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- создание комфорта, приближенного к домашней обстановке,гибкий режим дня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- полноценное, витаминизированное, пятиразовое питание;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- лечебно-профилактическая, оздоровительная работа (массаж, дыхательная гимнастика, фитотерапия, витаминизация, аромотерапия);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достаточная двигательная активность детей,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психологическая разгрузка (метод релаксации);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</a:pPr>
            <a:r>
              <a:rPr lang="ru-RU" sz="16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посещение детьми галокамеры 2 раза в год.</a:t>
            </a:r>
          </a:p>
          <a:p>
            <a:pPr marL="0" indent="0" eaLnBrk="1" hangingPunct="1">
              <a:spcBef>
                <a:spcPct val="0"/>
              </a:spcBef>
              <a:buFontTx/>
              <a:buChar char="-"/>
            </a:pPr>
            <a:endParaRPr lang="ru-RU" sz="1600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endParaRPr lang="ru-RU" sz="1500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500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500" smtClean="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</p:txBody>
      </p:sp>
      <p:pic>
        <p:nvPicPr>
          <p:cNvPr id="15368" name="Picture 13" descr="6 020"/>
          <p:cNvPicPr>
            <a:picLocks noChangeAspect="1" noChangeArrowheads="1"/>
          </p:cNvPicPr>
          <p:nvPr/>
        </p:nvPicPr>
        <p:blipFill>
          <a:blip r:embed="rId6"/>
          <a:srcRect l="16611" t="51402" r="13600" b="12727"/>
          <a:stretch>
            <a:fillRect/>
          </a:stretch>
        </p:blipFill>
        <p:spPr bwMode="auto">
          <a:xfrm>
            <a:off x="4419600" y="8516938"/>
            <a:ext cx="3122613" cy="2309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9" name="Picture 14" descr="6 021"/>
          <p:cNvPicPr>
            <a:picLocks noChangeAspect="1" noChangeArrowheads="1"/>
          </p:cNvPicPr>
          <p:nvPr/>
        </p:nvPicPr>
        <p:blipFill>
          <a:blip r:embed="rId7"/>
          <a:srcRect l="12575" t="53453" r="11572" b="12047"/>
          <a:stretch>
            <a:fillRect/>
          </a:stretch>
        </p:blipFill>
        <p:spPr bwMode="auto">
          <a:xfrm>
            <a:off x="531813" y="8555038"/>
            <a:ext cx="3408362" cy="2271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588" y="-144463"/>
            <a:ext cx="8121651" cy="10971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1" descr="D:\Documents and Settings\Пользователь ПК\Мои документы\Мои рисунки\логотип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3838" y="792163"/>
            <a:ext cx="2819400" cy="2744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Объект 3"/>
          <p:cNvSpPr>
            <a:spLocks noGrp="1"/>
          </p:cNvSpPr>
          <p:nvPr>
            <p:ph idx="4294967295"/>
          </p:nvPr>
        </p:nvSpPr>
        <p:spPr>
          <a:xfrm>
            <a:off x="479425" y="660400"/>
            <a:ext cx="7245350" cy="8843963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i="1" smtClean="0"/>
              <a:t>                      </a:t>
            </a: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«Детский сад присмотра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и оздоровления для тубинфицированных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детей № 60» «Загадка»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   Наш адрес: 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423570, Республика Татарстан,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город Нижнекамск, пр.Вахитова, 16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                              тел.: 8(8555) 36-69-98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ru-RU" sz="15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                                  </a:t>
            </a:r>
            <a:r>
              <a:rPr lang="ru-RU" sz="1800" b="1" i="1" smtClean="0">
                <a:solidFill>
                  <a:srgbClr val="10253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МБДОУ № 60 был открыт 17 июля 1986 года.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i="1" smtClean="0">
                <a:solidFill>
                  <a:srgbClr val="193B65"/>
                </a:solidFill>
              </a:rPr>
              <a:t>                         Лицензия на право образовательной деятельности:         Серия 16Л01 - № 0000100  № 4469 от 04.10.2012 года.</a:t>
            </a:r>
            <a:endParaRPr lang="ru-RU" sz="1800" b="1" i="1" smtClean="0">
              <a:solidFill>
                <a:srgbClr val="193B6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endParaRPr lang="ru-RU" sz="1400" b="1" smtClean="0">
              <a:solidFill>
                <a:srgbClr val="25406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          Приоритетное направление деятельности детского сада: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охрана жизни и укрепление здоровья тубинфицированных детей.</a:t>
            </a: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endParaRPr lang="ru-RU" sz="1400" b="1" smtClean="0">
              <a:solidFill>
                <a:srgbClr val="25406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Программы, реализуемые в детском саду: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Н.Е.Веракса, Т.С.Комарова, М.А.Васильева «От рождения до школы»; 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Л.Д.Глазырина «Физическая культура-дошкольникам»;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Обучение татарскому языку ведется по новым УМК под ред. З.М.Зариповой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О.П.Радынова «Музыкальные шедевры»</a:t>
            </a:r>
          </a:p>
          <a:p>
            <a:pPr marL="0" indent="0" algn="just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254061"/>
                </a:solidFill>
                <a:latin typeface="Times New Roman" pitchFamily="18" charset="0"/>
                <a:cs typeface="Times New Roman" pitchFamily="18" charset="0"/>
              </a:rPr>
              <a:t> Буренина А.В. «Ритмическая мозаика» 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i="1" smtClean="0">
                <a:solidFill>
                  <a:srgbClr val="4F6228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1800" i="1" smtClean="0">
                <a:solidFill>
                  <a:srgbClr val="193B65"/>
                </a:solidFill>
              </a:rPr>
              <a:t>Обучение детей дошкольного возраста правилам безопасного поведения на дорогах», под ред.Р.Н.Минниханова и Д.М.Мустафина.</a:t>
            </a:r>
            <a:endParaRPr lang="ru-RU" sz="1800" i="1" smtClean="0">
              <a:solidFill>
                <a:srgbClr val="193B65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 eaLnBrk="1" hangingPunct="1">
              <a:spcBef>
                <a:spcPct val="0"/>
              </a:spcBef>
              <a:buFont typeface="Arial" charset="0"/>
              <a:buNone/>
            </a:pPr>
            <a:r>
              <a:rPr lang="ru-RU" sz="1800" b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Дополнительные платные образовательные услуги: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Ручной труд (оригами)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Изобразительная деятельность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Вокал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Хореография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Обучение английскому языку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</a:pPr>
            <a:r>
              <a:rPr lang="ru-RU" sz="1800" i="1" smtClean="0">
                <a:solidFill>
                  <a:srgbClr val="17375E"/>
                </a:solidFill>
                <a:latin typeface="Times New Roman" pitchFamily="18" charset="0"/>
                <a:cs typeface="Times New Roman" pitchFamily="18" charset="0"/>
              </a:rPr>
              <a:t>Углубленная подготовка к школе</a:t>
            </a:r>
          </a:p>
          <a:p>
            <a:pPr marL="0" indent="0" eaLnBrk="1" hangingPunct="1">
              <a:spcBef>
                <a:spcPct val="0"/>
              </a:spcBef>
              <a:buFont typeface="Arial" charset="0"/>
              <a:buAutoNum type="arabicPeriod"/>
            </a:pPr>
            <a:endParaRPr lang="ru-RU" sz="1800" i="1" smtClean="0">
              <a:solidFill>
                <a:srgbClr val="17375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416" name="AutoShape 8"/>
          <p:cNvSpPr>
            <a:spLocks noChangeArrowheads="1"/>
          </p:cNvSpPr>
          <p:nvPr/>
        </p:nvSpPr>
        <p:spPr bwMode="auto">
          <a:xfrm>
            <a:off x="747713" y="157163"/>
            <a:ext cx="5761037" cy="609600"/>
          </a:xfrm>
          <a:prstGeom prst="cloudCallout">
            <a:avLst>
              <a:gd name="adj1" fmla="val -25255"/>
              <a:gd name="adj2" fmla="val 82032"/>
            </a:avLst>
          </a:prstGeom>
          <a:solidFill>
            <a:srgbClr val="3399FF"/>
          </a:solidFill>
          <a:ln w="9525">
            <a:noFill/>
            <a:round/>
            <a:headEnd/>
            <a:tailEnd/>
          </a:ln>
          <a:effectLst/>
        </p:spPr>
        <p:txBody>
          <a:bodyPr/>
          <a:lstStyle/>
          <a:p>
            <a:pPr algn="ctr"/>
            <a:r>
              <a:rPr lang="ru-RU" sz="2400" b="1" i="1">
                <a:solidFill>
                  <a:srgbClr val="990033"/>
                </a:solidFill>
                <a:latin typeface="Comic Sans MS" pitchFamily="66" charset="0"/>
              </a:rPr>
              <a:t>ВИЗИТНАЯ КАРТОЧКА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625</TotalTime>
  <Words>514</Words>
  <Application>Microsoft Office PowerPoint</Application>
  <PresentationFormat>B4 (ISO) (250x353 мм)</PresentationFormat>
  <Paragraphs>89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Тема Office</vt:lpstr>
      <vt:lpstr>Добро пожаловать </vt:lpstr>
      <vt:lpstr>Давайте, познакомимся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</dc:creator>
  <cp:lastModifiedBy>Админ</cp:lastModifiedBy>
  <cp:revision>20</cp:revision>
  <dcterms:created xsi:type="dcterms:W3CDTF">2013-07-14T16:05:33Z</dcterms:created>
  <dcterms:modified xsi:type="dcterms:W3CDTF">2014-02-05T18:16:57Z</dcterms:modified>
</cp:coreProperties>
</file>